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0" r:id="rId5"/>
    <p:sldId id="271" r:id="rId6"/>
    <p:sldId id="261" r:id="rId7"/>
    <p:sldId id="262" r:id="rId8"/>
    <p:sldId id="263" r:id="rId9"/>
    <p:sldId id="272" r:id="rId10"/>
    <p:sldId id="273" r:id="rId11"/>
    <p:sldId id="264" r:id="rId12"/>
    <p:sldId id="265" r:id="rId13"/>
    <p:sldId id="275" r:id="rId14"/>
    <p:sldId id="276" r:id="rId15"/>
    <p:sldId id="274" r:id="rId16"/>
    <p:sldId id="269" r:id="rId17"/>
    <p:sldId id="258" r:id="rId18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79544-1BFA-4F6C-8749-0B5944733684}" type="datetimeFigureOut">
              <a:rPr lang="es-CR" smtClean="0"/>
              <a:t>22/10/2017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B2A8D-30CD-40CA-881D-80CA01FE80B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4762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22/10/2017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5912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22/10/2017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6387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22/10/2017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415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22/10/2017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3646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22/10/2017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084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22/10/2017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722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22/10/2017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269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22/10/2017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8748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22/10/2017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30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22/10/2017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3256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22/10/2017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001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5E4C4-7FFF-4EFF-8A79-EC5C81296D46}" type="datetimeFigureOut">
              <a:rPr lang="es-CR" smtClean="0"/>
              <a:t>22/10/2017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1204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image" Target="../media/image7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CuadroTexto"/>
          <p:cNvSpPr txBox="1">
            <a:spLocks noChangeArrowheads="1"/>
          </p:cNvSpPr>
          <p:nvPr/>
        </p:nvSpPr>
        <p:spPr bwMode="auto">
          <a:xfrm>
            <a:off x="4572000" y="6163995"/>
            <a:ext cx="2714625" cy="6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CR" sz="2400" dirty="0" smtClean="0">
                <a:solidFill>
                  <a:schemeClr val="bg1"/>
                </a:solidFill>
              </a:rPr>
              <a:t>2015</a:t>
            </a:r>
            <a:endParaRPr lang="es-CR" sz="2400" dirty="0">
              <a:solidFill>
                <a:schemeClr val="bg1"/>
              </a:solidFill>
            </a:endParaRPr>
          </a:p>
        </p:txBody>
      </p:sp>
      <p:sp>
        <p:nvSpPr>
          <p:cNvPr id="14339" name="3 Rectángulo"/>
          <p:cNvSpPr>
            <a:spLocks noChangeArrowheads="1"/>
          </p:cNvSpPr>
          <p:nvPr/>
        </p:nvSpPr>
        <p:spPr bwMode="auto">
          <a:xfrm>
            <a:off x="1961650" y="692696"/>
            <a:ext cx="718235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Stopwatches calibration by induction method with screen refreshing rate meter</a:t>
            </a:r>
            <a:endParaRPr lang="en-US" sz="44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err="1" smtClean="0"/>
              <a:t>Instituto</a:t>
            </a:r>
            <a:r>
              <a:rPr lang="en-US" sz="3200" dirty="0" smtClean="0"/>
              <a:t> </a:t>
            </a:r>
            <a:r>
              <a:rPr lang="en-US" sz="3200" dirty="0" err="1" smtClean="0"/>
              <a:t>Costarricense</a:t>
            </a:r>
            <a:r>
              <a:rPr lang="en-US" sz="3200" dirty="0" smtClean="0"/>
              <a:t> de </a:t>
            </a:r>
            <a:r>
              <a:rPr lang="en-US" sz="3200" dirty="0" err="1" smtClean="0"/>
              <a:t>Electricidad</a:t>
            </a:r>
            <a:endParaRPr lang="en-US" sz="3200" dirty="0" smtClean="0"/>
          </a:p>
          <a:p>
            <a:pPr algn="ctr"/>
            <a:r>
              <a:rPr lang="en-US" sz="3200" dirty="0" smtClean="0"/>
              <a:t>(ICE)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Oscar Fallas Cordero</a:t>
            </a:r>
          </a:p>
          <a:p>
            <a:pPr algn="ctr"/>
            <a:endParaRPr lang="en-US" sz="3200" dirty="0"/>
          </a:p>
          <a:p>
            <a:pPr algn="ctr"/>
            <a:r>
              <a:rPr lang="es-CR" sz="3200" dirty="0" err="1" smtClean="0"/>
              <a:t>October</a:t>
            </a:r>
            <a:r>
              <a:rPr lang="es-CR" sz="3200" dirty="0" smtClean="0"/>
              <a:t> </a:t>
            </a:r>
            <a:r>
              <a:rPr lang="es-CR" sz="3200" dirty="0"/>
              <a:t>2017</a:t>
            </a:r>
            <a:r>
              <a:rPr lang="es-CR" sz="3200" dirty="0">
                <a:solidFill>
                  <a:schemeClr val="bg1"/>
                </a:solidFill>
              </a:rPr>
              <a:t>,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4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osfall\Downloads\20170726_1349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42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9137650" cy="606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614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References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2235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_tradnl" dirty="0" smtClean="0"/>
              <a:t>H</a:t>
            </a:r>
            <a:r>
              <a:rPr lang="es-ES_tradnl" dirty="0"/>
              <a:t>. Díaz; H. Postigo, "Calibración de cronómetros digitales por el método de inducción con una incertidumbre de medición ≤ 0,1 µs/s ", X </a:t>
            </a:r>
            <a:r>
              <a:rPr lang="es-ES_tradnl" dirty="0" err="1"/>
              <a:t>Semetro</a:t>
            </a:r>
            <a:r>
              <a:rPr lang="es-ES_tradnl" dirty="0"/>
              <a:t>, </a:t>
            </a:r>
            <a:r>
              <a:rPr lang="es-ES_tradnl" dirty="0" err="1"/>
              <a:t>Sptiembre</a:t>
            </a:r>
            <a:r>
              <a:rPr lang="es-ES_tradnl" dirty="0"/>
              <a:t>, 2013.</a:t>
            </a:r>
            <a:endParaRPr lang="es-ES" dirty="0"/>
          </a:p>
          <a:p>
            <a:pPr marL="0" indent="0">
              <a:buNone/>
            </a:pPr>
            <a:r>
              <a:rPr lang="es-ES_tradnl" dirty="0" smtClean="0"/>
              <a:t>H</a:t>
            </a:r>
            <a:r>
              <a:rPr lang="es-ES_tradnl" dirty="0"/>
              <a:t>. Díaz and L. Palma, "Medición de la base de tiempo del cronómetro digital por el método de inducción", XI </a:t>
            </a:r>
            <a:r>
              <a:rPr lang="es-ES_tradnl" dirty="0" err="1"/>
              <a:t>Semetro</a:t>
            </a:r>
            <a:r>
              <a:rPr lang="es-ES_tradnl" dirty="0"/>
              <a:t>, Noviembre, 2015</a:t>
            </a:r>
            <a:endParaRPr lang="es-ES" dirty="0"/>
          </a:p>
          <a:p>
            <a:pPr marL="0" indent="0">
              <a:buNone/>
            </a:pPr>
            <a:r>
              <a:rPr lang="es-ES_tradnl" dirty="0" smtClean="0"/>
              <a:t>J</a:t>
            </a:r>
            <a:r>
              <a:rPr lang="es-ES_tradnl" dirty="0"/>
              <a:t>. Jiménez and H. Sánchez, "Calibración de cronómetros mediante la medición de la frecuencia del oscilador de cuarzo", VIII </a:t>
            </a:r>
            <a:r>
              <a:rPr lang="es-ES_tradnl" dirty="0" err="1"/>
              <a:t>Semetro</a:t>
            </a:r>
            <a:r>
              <a:rPr lang="es-ES_tradnl" dirty="0"/>
              <a:t>, Junio, 2009.</a:t>
            </a:r>
            <a:endParaRPr lang="es-ES" dirty="0"/>
          </a:p>
          <a:p>
            <a:pPr marL="0" indent="0">
              <a:buNone/>
            </a:pPr>
            <a:r>
              <a:rPr lang="es-ES_tradnl" dirty="0" smtClean="0"/>
              <a:t>L</a:t>
            </a:r>
            <a:r>
              <a:rPr lang="es-ES_tradnl" dirty="0"/>
              <a:t>. Mojica and R. Solís, "Sistema de bajo costo para calibración automatizada de cronómetros digitales", IX </a:t>
            </a:r>
            <a:r>
              <a:rPr lang="es-ES_tradnl" dirty="0" err="1"/>
              <a:t>Semetro</a:t>
            </a:r>
            <a:r>
              <a:rPr lang="es-ES_tradnl" dirty="0"/>
              <a:t>, Septiembre, </a:t>
            </a:r>
            <a:r>
              <a:rPr lang="es-ES_tradnl" dirty="0" smtClean="0"/>
              <a:t>2011.</a:t>
            </a:r>
            <a:endParaRPr lang="es-ES" dirty="0"/>
          </a:p>
          <a:p>
            <a:pPr marL="0" indent="0">
              <a:buNone/>
            </a:pPr>
            <a:r>
              <a:rPr lang="es-ES_tradnl" dirty="0" smtClean="0"/>
              <a:t>L</a:t>
            </a:r>
            <a:r>
              <a:rPr lang="es-ES_tradnl" dirty="0"/>
              <a:t>. Trigo and D. </a:t>
            </a:r>
            <a:r>
              <a:rPr lang="es-ES_tradnl" dirty="0" err="1"/>
              <a:t>Slomovitz</a:t>
            </a:r>
            <a:r>
              <a:rPr lang="es-ES_tradnl" dirty="0"/>
              <a:t>, "Calibración de cronómetros digitales por método de inducción", IEEE, 7, pp. 21-23, Octubre, </a:t>
            </a:r>
            <a:r>
              <a:rPr lang="es-ES_tradnl" dirty="0" smtClean="0"/>
              <a:t>2008.</a:t>
            </a:r>
            <a:endParaRPr lang="es-ES" dirty="0"/>
          </a:p>
          <a:p>
            <a:pPr marL="0" indent="0">
              <a:buNone/>
            </a:pPr>
            <a:r>
              <a:rPr lang="es-ES_tradnl" dirty="0" smtClean="0"/>
              <a:t>CASIO</a:t>
            </a:r>
            <a:r>
              <a:rPr lang="es-ES_tradnl" dirty="0"/>
              <a:t>. (2012). HS-80TW-1. Obtenido de casio-intl.com: http://www.casio-intl.com/in/en/wat/watch_detail/HS-80TW-1/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9071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ank you stopw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313465" cy="3053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87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8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962"/>
          </a:xfrm>
        </p:spPr>
        <p:txBody>
          <a:bodyPr>
            <a:normAutofit fontScale="90000"/>
          </a:bodyPr>
          <a:lstStyle/>
          <a:p>
            <a:r>
              <a:rPr lang="es-CR" dirty="0" err="1" smtClean="0"/>
              <a:t>Method</a:t>
            </a:r>
            <a:r>
              <a:rPr lang="es-CR" dirty="0" smtClean="0"/>
              <a:t> Target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908720"/>
            <a:ext cx="8601000" cy="504056"/>
          </a:xfrm>
        </p:spPr>
        <p:txBody>
          <a:bodyPr>
            <a:normAutofit fontScale="92500" lnSpcReduction="10000"/>
          </a:bodyPr>
          <a:lstStyle/>
          <a:p>
            <a:r>
              <a:rPr lang="es-CR" dirty="0" err="1" smtClean="0"/>
              <a:t>Improve</a:t>
            </a:r>
            <a:r>
              <a:rPr lang="es-CR" dirty="0" smtClean="0"/>
              <a:t> actual ICE </a:t>
            </a:r>
            <a:r>
              <a:rPr lang="es-CR" dirty="0" err="1" smtClean="0"/>
              <a:t>stopwatch</a:t>
            </a:r>
            <a:r>
              <a:rPr lang="es-CR" dirty="0" smtClean="0"/>
              <a:t> </a:t>
            </a:r>
            <a:r>
              <a:rPr lang="es-CR" dirty="0" err="1" smtClean="0"/>
              <a:t>calibration</a:t>
            </a:r>
            <a:r>
              <a:rPr lang="es-CR" dirty="0" smtClean="0"/>
              <a:t> </a:t>
            </a:r>
            <a:r>
              <a:rPr lang="es-CR" dirty="0" err="1" smtClean="0"/>
              <a:t>system</a:t>
            </a:r>
            <a:endParaRPr lang="es-ES" dirty="0"/>
          </a:p>
        </p:txBody>
      </p:sp>
      <p:pic>
        <p:nvPicPr>
          <p:cNvPr id="4" name="Imagen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00" y="1418528"/>
            <a:ext cx="4160440" cy="4561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85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New </a:t>
            </a:r>
            <a:r>
              <a:rPr lang="es-CR" dirty="0" err="1" smtClean="0"/>
              <a:t>Method</a:t>
            </a:r>
            <a:r>
              <a:rPr lang="es-CR" dirty="0" smtClean="0"/>
              <a:t> </a:t>
            </a:r>
            <a:r>
              <a:rPr lang="es-CR" dirty="0" err="1" smtClean="0"/>
              <a:t>Advantaje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51520" y="1772816"/>
            <a:ext cx="8435280" cy="389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Automatized </a:t>
            </a:r>
            <a:r>
              <a:rPr lang="en-US" sz="3200" dirty="0"/>
              <a:t>system </a:t>
            </a:r>
            <a:r>
              <a:rPr lang="en-US" sz="3200" dirty="0" smtClean="0"/>
              <a:t>for calibrating stopwatches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Frequency </a:t>
            </a:r>
            <a:r>
              <a:rPr lang="en-US" sz="3200" dirty="0"/>
              <a:t>counter synthesized </a:t>
            </a:r>
            <a:r>
              <a:rPr lang="en-US" sz="3200" dirty="0" smtClean="0"/>
              <a:t>to a </a:t>
            </a:r>
            <a:r>
              <a:rPr lang="en-US" sz="3200" dirty="0"/>
              <a:t>primary time </a:t>
            </a:r>
            <a:r>
              <a:rPr lang="en-US" sz="3200" dirty="0" smtClean="0"/>
              <a:t>standard as </a:t>
            </a:r>
            <a:r>
              <a:rPr lang="en-US" sz="3200" dirty="0"/>
              <a:t>a </a:t>
            </a:r>
            <a:r>
              <a:rPr lang="en-US" sz="3200" dirty="0" smtClean="0"/>
              <a:t>reference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Capturing </a:t>
            </a:r>
            <a:r>
              <a:rPr lang="en-US" sz="3200" dirty="0"/>
              <a:t>the screen refreshing frequency of the instrument </a:t>
            </a: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Determinate the </a:t>
            </a:r>
            <a:r>
              <a:rPr lang="en-US" sz="3200" dirty="0"/>
              <a:t>dispersion </a:t>
            </a:r>
            <a:r>
              <a:rPr lang="en-US" sz="3200" dirty="0" smtClean="0"/>
              <a:t>of DUT in short time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679792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7451"/>
            <a:ext cx="8229600" cy="1143000"/>
          </a:xfrm>
        </p:spPr>
        <p:txBody>
          <a:bodyPr/>
          <a:lstStyle/>
          <a:p>
            <a:r>
              <a:rPr lang="es-CR" dirty="0" err="1" smtClean="0"/>
              <a:t>Schematic</a:t>
            </a:r>
            <a:r>
              <a:rPr lang="es-CR" dirty="0" smtClean="0"/>
              <a:t> </a:t>
            </a:r>
            <a:r>
              <a:rPr lang="es-CR" dirty="0" err="1" smtClean="0"/>
              <a:t>Design</a:t>
            </a:r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84076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13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Receiver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2638" y="1391290"/>
            <a:ext cx="3106346" cy="1828800"/>
          </a:xfrm>
        </p:spPr>
        <p:txBody>
          <a:bodyPr/>
          <a:lstStyle/>
          <a:p>
            <a:r>
              <a:rPr lang="en-US" dirty="0" smtClean="0"/>
              <a:t>Reference </a:t>
            </a:r>
            <a:r>
              <a:rPr lang="en-US" dirty="0"/>
              <a:t>plate</a:t>
            </a:r>
          </a:p>
          <a:p>
            <a:r>
              <a:rPr lang="en-US" dirty="0" smtClean="0"/>
              <a:t>Adapter </a:t>
            </a:r>
            <a:r>
              <a:rPr lang="en-US" dirty="0"/>
              <a:t>cable</a:t>
            </a:r>
          </a:p>
          <a:p>
            <a:r>
              <a:rPr lang="en-US" dirty="0" smtClean="0"/>
              <a:t>Electrode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46" y="2449083"/>
            <a:ext cx="5123254" cy="2828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389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14988"/>
            <a:ext cx="8229600" cy="731110"/>
          </a:xfrm>
        </p:spPr>
        <p:txBody>
          <a:bodyPr>
            <a:normAutofit fontScale="90000"/>
          </a:bodyPr>
          <a:lstStyle/>
          <a:p>
            <a:r>
              <a:rPr lang="es-CR" dirty="0" err="1" smtClean="0"/>
              <a:t>Signal</a:t>
            </a:r>
            <a:r>
              <a:rPr lang="es-CR" dirty="0" smtClean="0"/>
              <a:t> </a:t>
            </a:r>
            <a:r>
              <a:rPr lang="es-CR" dirty="0" err="1"/>
              <a:t>C</a:t>
            </a:r>
            <a:r>
              <a:rPr lang="es-CR" dirty="0" err="1" smtClean="0"/>
              <a:t>omparison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60" y="2718897"/>
            <a:ext cx="6452879" cy="279833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27784" y="56519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s-E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Shield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(B) </a:t>
            </a:r>
            <a:r>
              <a:rPr lang="es-E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Electrode</a:t>
            </a:r>
            <a:endParaRPr lang="es-E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311970" y="-31131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graphicFrame>
        <p:nvGraphicFramePr>
          <p:cNvPr id="9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847987"/>
              </p:ext>
            </p:extLst>
          </p:nvPr>
        </p:nvGraphicFramePr>
        <p:xfrm>
          <a:off x="4283968" y="900091"/>
          <a:ext cx="9890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cuación" r:id="rId6" imgW="672840" imgH="419040" progId="Equation.3">
                  <p:embed/>
                </p:oleObj>
              </mc:Choice>
              <mc:Fallback>
                <p:oleObj name="Ecuación" r:id="rId6" imgW="672840" imgH="419040" progId="Equation.3">
                  <p:embed/>
                  <p:pic>
                    <p:nvPicPr>
                      <p:cNvPr id="3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900091"/>
                        <a:ext cx="989012" cy="61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14 Rectángulo"/>
              <p:cNvSpPr/>
              <p:nvPr/>
            </p:nvSpPr>
            <p:spPr>
              <a:xfrm>
                <a:off x="1787180" y="1782491"/>
                <a:ext cx="2250168" cy="721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>
                              <a:latin typeface="Cambria Math"/>
                            </a:rPr>
                            <m:t>∆</m:t>
                          </m:r>
                          <m:r>
                            <a:rPr lang="es-ES" i="1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s-ES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C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MX" b="0" i="1" smtClean="0">
                                  <a:latin typeface="Cambria Math"/>
                                </a:rPr>
                                <m:t>𝑚𝑒𝑑</m:t>
                              </m:r>
                            </m:sub>
                          </m:sSub>
                          <m:r>
                            <a:rPr lang="es-E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𝑛𝑜𝑚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𝑛𝑜𝑚</m:t>
                              </m:r>
                            </m:sub>
                          </m:sSub>
                        </m:den>
                      </m:f>
                      <m:r>
                        <a:rPr lang="es-ES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CR" dirty="0"/>
              </a:p>
            </p:txBody>
          </p:sp>
        </mc:Choice>
        <mc:Fallback>
          <p:sp>
            <p:nvSpPr>
              <p:cNvPr id="10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180" y="1782491"/>
                <a:ext cx="2250168" cy="7210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1311970" y="-31131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graphicFrame>
        <p:nvGraphicFramePr>
          <p:cNvPr id="12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65893"/>
              </p:ext>
            </p:extLst>
          </p:nvPr>
        </p:nvGraphicFramePr>
        <p:xfrm>
          <a:off x="5924326" y="1782491"/>
          <a:ext cx="1155402" cy="621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cuación" r:id="rId9" imgW="761669" imgH="406224" progId="Equation.3">
                  <p:embed/>
                </p:oleObj>
              </mc:Choice>
              <mc:Fallback>
                <p:oleObj name="Ecuación" r:id="rId9" imgW="761669" imgH="406224" progId="Equation.3">
                  <p:embed/>
                  <p:pic>
                    <p:nvPicPr>
                      <p:cNvPr id="18" name="1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326" y="1782491"/>
                        <a:ext cx="1155402" cy="621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19 Conector recto de flecha"/>
          <p:cNvCxnSpPr/>
          <p:nvPr/>
        </p:nvCxnSpPr>
        <p:spPr>
          <a:xfrm flipH="1">
            <a:off x="3836094" y="1321975"/>
            <a:ext cx="360040" cy="36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21 Conector recto de flecha"/>
          <p:cNvCxnSpPr/>
          <p:nvPr/>
        </p:nvCxnSpPr>
        <p:spPr>
          <a:xfrm>
            <a:off x="5420270" y="1321975"/>
            <a:ext cx="360040" cy="36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910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CR" dirty="0" err="1" smtClean="0"/>
              <a:t>Debug</a:t>
            </a:r>
            <a:r>
              <a:rPr lang="es-CR" dirty="0" smtClean="0"/>
              <a:t> </a:t>
            </a:r>
            <a:r>
              <a:rPr lang="es-CR" dirty="0" err="1" smtClean="0"/>
              <a:t>Circuit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CR" dirty="0" err="1" smtClean="0"/>
              <a:t>Amplifier</a:t>
            </a:r>
            <a:r>
              <a:rPr lang="es-CR" dirty="0" smtClean="0"/>
              <a:t> </a:t>
            </a:r>
            <a:r>
              <a:rPr lang="es-CR" dirty="0" err="1" smtClean="0"/>
              <a:t>Circuit</a:t>
            </a:r>
            <a:r>
              <a:rPr lang="es-CR" dirty="0" smtClean="0"/>
              <a:t>: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input impedance </a:t>
            </a:r>
            <a:endParaRPr lang="en-US" dirty="0" smtClean="0"/>
          </a:p>
          <a:p>
            <a:pPr lvl="1"/>
            <a:r>
              <a:rPr lang="en-US" dirty="0" smtClean="0"/>
              <a:t>Output signal </a:t>
            </a:r>
            <a:r>
              <a:rPr lang="en-US" dirty="0"/>
              <a:t>with a gain of </a:t>
            </a:r>
            <a:r>
              <a:rPr lang="en-US" dirty="0" smtClean="0"/>
              <a:t>135 </a:t>
            </a:r>
            <a:r>
              <a:rPr lang="en-US" dirty="0"/>
              <a:t>V / </a:t>
            </a:r>
            <a:r>
              <a:rPr lang="en-US" dirty="0" smtClean="0"/>
              <a:t>V</a:t>
            </a:r>
          </a:p>
          <a:p>
            <a:r>
              <a:rPr lang="es-CR" dirty="0" err="1" smtClean="0"/>
              <a:t>Notch</a:t>
            </a:r>
            <a:r>
              <a:rPr lang="es-CR" dirty="0" smtClean="0"/>
              <a:t> </a:t>
            </a:r>
            <a:r>
              <a:rPr lang="es-CR" dirty="0" err="1" smtClean="0"/>
              <a:t>filter</a:t>
            </a:r>
            <a:r>
              <a:rPr lang="es-CR" dirty="0" smtClean="0"/>
              <a:t>:</a:t>
            </a:r>
          </a:p>
          <a:p>
            <a:pPr lvl="1"/>
            <a:r>
              <a:rPr lang="es-ES" dirty="0"/>
              <a:t>B</a:t>
            </a:r>
            <a:r>
              <a:rPr lang="es-ES" dirty="0" smtClean="0"/>
              <a:t>and-stop </a:t>
            </a:r>
            <a:r>
              <a:rPr lang="es-ES" dirty="0" err="1" smtClean="0"/>
              <a:t>filter</a:t>
            </a:r>
            <a:r>
              <a:rPr lang="es-ES" dirty="0" smtClean="0"/>
              <a:t> (60 Hz)</a:t>
            </a:r>
          </a:p>
          <a:p>
            <a:r>
              <a:rPr lang="es-CR" dirty="0" smtClean="0"/>
              <a:t>Pulse </a:t>
            </a:r>
            <a:r>
              <a:rPr lang="es-CR" dirty="0" err="1" smtClean="0"/>
              <a:t>Filter</a:t>
            </a:r>
            <a:r>
              <a:rPr lang="es-CR" dirty="0" smtClean="0"/>
              <a:t>:</a:t>
            </a:r>
          </a:p>
          <a:p>
            <a:pPr lvl="1"/>
            <a:r>
              <a:rPr lang="es-CR" dirty="0" err="1" smtClean="0"/>
              <a:t>For</a:t>
            </a:r>
            <a:r>
              <a:rPr lang="es-CR" dirty="0" smtClean="0"/>
              <a:t> </a:t>
            </a:r>
            <a:r>
              <a:rPr lang="es-CR" dirty="0" err="1" smtClean="0"/>
              <a:t>frequency</a:t>
            </a:r>
            <a:r>
              <a:rPr lang="es-CR" dirty="0" smtClean="0"/>
              <a:t> </a:t>
            </a:r>
            <a:r>
              <a:rPr lang="es-CR" dirty="0" err="1" smtClean="0"/>
              <a:t>counter</a:t>
            </a:r>
            <a:r>
              <a:rPr lang="es-CR" dirty="0" smtClean="0"/>
              <a:t> detector</a:t>
            </a:r>
          </a:p>
          <a:p>
            <a:r>
              <a:rPr lang="es-CR" dirty="0" err="1" smtClean="0"/>
              <a:t>Booster</a:t>
            </a:r>
            <a:r>
              <a:rPr lang="es-CR" dirty="0" smtClean="0"/>
              <a:t>:</a:t>
            </a:r>
          </a:p>
          <a:p>
            <a:pPr lvl="1"/>
            <a:r>
              <a:rPr lang="es-CR" dirty="0" err="1" smtClean="0"/>
              <a:t>Impedance</a:t>
            </a:r>
            <a:r>
              <a:rPr lang="es-CR" dirty="0" smtClean="0"/>
              <a:t> </a:t>
            </a:r>
            <a:r>
              <a:rPr lang="es-CR" dirty="0" err="1" smtClean="0"/>
              <a:t>coupling</a:t>
            </a:r>
            <a:r>
              <a:rPr lang="es-CR" dirty="0" smtClean="0"/>
              <a:t> (50 </a:t>
            </a:r>
            <a:r>
              <a:rPr lang="el-GR" dirty="0" smtClean="0">
                <a:latin typeface="Georgia" panose="02040502050405020303" pitchFamily="18" charset="0"/>
              </a:rPr>
              <a:t>Ω</a:t>
            </a:r>
            <a:r>
              <a:rPr lang="es-CR" dirty="0" smtClean="0">
                <a:latin typeface="Georgia" panose="02040502050405020303" pitchFamily="18" charset="0"/>
              </a:rPr>
              <a:t>)</a:t>
            </a:r>
            <a:endParaRPr lang="es-CR" dirty="0" smtClean="0"/>
          </a:p>
          <a:p>
            <a:endParaRPr lang="es-CR" dirty="0" smtClean="0"/>
          </a:p>
          <a:p>
            <a:endParaRPr lang="es-ES" dirty="0" smtClean="0"/>
          </a:p>
          <a:p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8785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67" y="-40943"/>
            <a:ext cx="3312368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772817"/>
            <a:ext cx="7248525" cy="41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ángulo 14"/>
          <p:cNvSpPr/>
          <p:nvPr/>
        </p:nvSpPr>
        <p:spPr>
          <a:xfrm>
            <a:off x="251520" y="1020922"/>
            <a:ext cx="84352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System Noise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699700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-2767" y="-40943"/>
            <a:ext cx="3312368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251520" y="1020922"/>
            <a:ext cx="84352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Comparison Manual vs New Method</a:t>
            </a:r>
            <a:endParaRPr lang="es-ES" sz="32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700808"/>
            <a:ext cx="6176254" cy="42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35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0960214AC6F646B9C698BD32EF7247" ma:contentTypeVersion="0" ma:contentTypeDescription="Crear nuevo documento." ma:contentTypeScope="" ma:versionID="22d7217aef237d15f9b3358aa36366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54E1CD-EFC2-470D-8226-7F7670B50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DA4884-DB64-4109-BB04-7AD198DD4AE5}">
  <ds:schemaRefs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07DE08-D15B-429E-B6E5-32B18B982E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</TotalTime>
  <Words>303</Words>
  <Application>Microsoft Office PowerPoint</Application>
  <PresentationFormat>Presentación en pantalla (4:3)</PresentationFormat>
  <Paragraphs>47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Georgia</vt:lpstr>
      <vt:lpstr>Times New Roman</vt:lpstr>
      <vt:lpstr>Tema de Office</vt:lpstr>
      <vt:lpstr>Ecuación</vt:lpstr>
      <vt:lpstr>Presentación de PowerPoint</vt:lpstr>
      <vt:lpstr>Method Target</vt:lpstr>
      <vt:lpstr>New Method Advantaje</vt:lpstr>
      <vt:lpstr>Schematic Design</vt:lpstr>
      <vt:lpstr>Receiver</vt:lpstr>
      <vt:lpstr>Signal Comparison</vt:lpstr>
      <vt:lpstr>Debug Circuit</vt:lpstr>
      <vt:lpstr>Results</vt:lpstr>
      <vt:lpstr>Results</vt:lpstr>
      <vt:lpstr>Presentación de PowerPoint</vt:lpstr>
      <vt:lpstr>Presentación de PowerPoint</vt:lpstr>
      <vt:lpstr>References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Salmerón Cordero Johanna</dc:creator>
  <cp:lastModifiedBy>Fallas Cordero Oscar</cp:lastModifiedBy>
  <cp:revision>55</cp:revision>
  <dcterms:created xsi:type="dcterms:W3CDTF">2015-08-25T22:18:54Z</dcterms:created>
  <dcterms:modified xsi:type="dcterms:W3CDTF">2017-10-24T19:05:42Z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0x0101006D0960214AC6F646B9C698BD32EF7247</vt:lpwstr>
  </property>
</Properties>
</file>